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A3CF36-2936-45B6-A96E-8B5B67AE4A4A}" v="1" dt="2021-08-30T00:05:58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1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Russell" userId="b2b73a1f52183f21" providerId="LiveId" clId="{ECA3CF36-2936-45B6-A96E-8B5B67AE4A4A}"/>
    <pc:docChg chg="modSld">
      <pc:chgData name="Anthony Russell" userId="b2b73a1f52183f21" providerId="LiveId" clId="{ECA3CF36-2936-45B6-A96E-8B5B67AE4A4A}" dt="2021-08-30T00:05:58.680" v="124"/>
      <pc:docMkLst>
        <pc:docMk/>
      </pc:docMkLst>
      <pc:sldChg chg="addSp modSp mod">
        <pc:chgData name="Anthony Russell" userId="b2b73a1f52183f21" providerId="LiveId" clId="{ECA3CF36-2936-45B6-A96E-8B5B67AE4A4A}" dt="2021-08-30T00:05:55.985" v="123" actId="1076"/>
        <pc:sldMkLst>
          <pc:docMk/>
          <pc:sldMk cId="955077538" sldId="272"/>
        </pc:sldMkLst>
        <pc:spChg chg="add mod">
          <ac:chgData name="Anthony Russell" userId="b2b73a1f52183f21" providerId="LiveId" clId="{ECA3CF36-2936-45B6-A96E-8B5B67AE4A4A}" dt="2021-08-30T00:05:55.985" v="123" actId="1076"/>
          <ac:spMkLst>
            <pc:docMk/>
            <pc:sldMk cId="955077538" sldId="272"/>
            <ac:spMk id="3" creationId="{B866CC91-4D2B-4F01-A753-D0E8FD12B27E}"/>
          </ac:spMkLst>
        </pc:spChg>
      </pc:sldChg>
      <pc:sldChg chg="addSp modSp">
        <pc:chgData name="Anthony Russell" userId="b2b73a1f52183f21" providerId="LiveId" clId="{ECA3CF36-2936-45B6-A96E-8B5B67AE4A4A}" dt="2021-08-30T00:05:58.680" v="124"/>
        <pc:sldMkLst>
          <pc:docMk/>
          <pc:sldMk cId="3969187902" sldId="273"/>
        </pc:sldMkLst>
        <pc:spChg chg="add mod">
          <ac:chgData name="Anthony Russell" userId="b2b73a1f52183f21" providerId="LiveId" clId="{ECA3CF36-2936-45B6-A96E-8B5B67AE4A4A}" dt="2021-08-30T00:05:58.680" v="124"/>
          <ac:spMkLst>
            <pc:docMk/>
            <pc:sldMk cId="3969187902" sldId="273"/>
            <ac:spMk id="7" creationId="{4547A23D-B17B-4186-A7FD-01D8563D36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BC7A-5E8C-4630-94A1-61AED0FF3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2F59D-70B7-488E-9B65-31F620BE5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E6C27-4976-48AA-BDBE-FD519FAB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B1898-DE61-4C4C-853E-A8C2B2C9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053A0-009D-4EB9-8E10-5C5AB05B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15C7-C027-4FCA-9B3C-64E0AE76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FBB0F-2D85-4BC0-AC90-851238B93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0659C-A3B6-4666-AC80-2BDF5B1B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2B4B6-1404-4A40-B657-E611AD23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1D9BD-5AAF-4746-9534-F7D626F7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0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DEDAD-7C1D-443E-B3E6-5471FFF01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EDFD3-8594-4BA1-ABF5-9DC57F23B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FB270-0DC1-4B0B-8A86-D95A33AA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6D1C-8B9D-4C4B-A7CD-4353B0A1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45DC9-A1CF-400E-971C-73364CED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BF2E6-1B74-4B5F-9277-EC2830C33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0DE9C-6E36-4D70-A46A-3B9C3D516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A74F6-28A5-4FBD-B124-9D195433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245EB-E658-462E-BF85-B4D574C6D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DAC88-B986-49F3-B4DC-95438028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2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C06D-2D51-4F8B-8AD5-0F3E12E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A7516-104E-456D-9522-351CF27B4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01730-0E36-4F8B-8781-CCA4BFFD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2B4A8-D033-4B3C-9075-73FC2291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3956-DCBA-4803-8CBD-EAC5C79F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5925-922B-4CF9-9EE4-1B357757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E90F4-881B-4BEB-BFBC-D112FDC6F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94FB1-A4A0-4321-A913-4D78B1EDA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99D8C-D587-4BE2-B561-D1FD150C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D93F8-84DB-423F-B04C-8CE0D562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9B29C-8C3C-4285-8BE5-34568C30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CD8B0-695C-4B0C-8E8F-7FE9F8B0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3F218-747C-4918-9DE3-CCDFB2982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CA896-8573-4CED-90C7-3818943D9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00EFF3-B1F0-4623-AB2A-1E5C12073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4044A-5309-4A13-9D80-7DD0BF326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06669-2159-4AA1-8670-C5A862E5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118EA-BC8A-4EF2-A288-C6A9FA6A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858F2-6F20-4C82-9484-3CBAC1A9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4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222EA-D0B1-47EE-9EA7-D2077A86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6EED1-4CB5-4FFF-8F40-C3E1BD36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0F1C0-C1DD-43AD-889D-37DDBA746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35C55-20E9-44B9-B398-E40D7BBB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BF393-05F5-40F7-83B8-200244E0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88FBC-5B4D-4AEE-A0E0-D67C12754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91D97-3B32-4382-BF86-51B1D949A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0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543B-FD96-471C-87A1-9ACDB92BB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22D8E-2195-488D-AFCE-C812171AD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26F79-EE8E-4316-86BD-079D00DA4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D2BC3-BC84-4AD7-B454-74955EC6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841B8-0B2A-458E-93AC-0992B6F4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BDCAC-E78E-45DE-9EF9-5ADFDF0F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0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EC09-2024-4B5B-AECC-FD1B209C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4199B-0838-4C31-8ECC-BB33F9751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BEB31-BA26-44BC-A9BD-57365D5A1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BBE1A-5544-42F1-A0FA-AE5E2573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F08AB-F809-4FEF-AFED-1DF2EE86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ED51B-4F17-4220-A6E4-A31705BE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1D518-776E-424F-B404-26F86D02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704A1-0214-48AB-8F85-96B94E881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332BB-5390-4B59-8FD8-93A8AEB12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C8037-D276-4B46-A793-0E586BED5E4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EB3DE-49C1-45F1-A112-B2AD656D4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73E39-F5AE-4207-93CE-CEEDD7C82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DC087-7FAC-41A4-AF6E-53D84B49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9C2A4-F216-43F0-852F-47B41D09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Product</a:t>
            </a:r>
            <a:r>
              <a:rPr lang="en-US" baseline="0" dirty="0"/>
              <a:t> Profile (2-Case Version)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14E8E-47A6-407E-AF5F-3B743F3A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0F95-8803-4A65-B85F-101A6E810776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6A73CB-BE21-4D26-8994-EC166FF1B7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300351"/>
              </p:ext>
            </p:extLst>
          </p:nvPr>
        </p:nvGraphicFramePr>
        <p:xfrm>
          <a:off x="800101" y="1962537"/>
          <a:ext cx="10591798" cy="325562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38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6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59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Minimum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Target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666">
                <a:tc>
                  <a:txBody>
                    <a:bodyPr/>
                    <a:lstStyle/>
                    <a:p>
                      <a:r>
                        <a:rPr lang="en-US" sz="1400" b="1" dirty="0"/>
                        <a:t>Indication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Indication Target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{placement in therapy; subpopulation(s);</a:t>
                      </a:r>
                      <a:r>
                        <a:rPr lang="en-US" sz="1400" baseline="0" dirty="0"/>
                        <a:t> ages</a:t>
                      </a:r>
                      <a:r>
                        <a:rPr lang="en-US" sz="1400" dirty="0"/>
                        <a:t>}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Indication Target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{placement in therapy; subpopulation(s);</a:t>
                      </a:r>
                      <a:r>
                        <a:rPr lang="en-US" sz="1400" baseline="0" dirty="0"/>
                        <a:t> ages</a:t>
                      </a:r>
                      <a:r>
                        <a:rPr lang="en-US" sz="1400" dirty="0"/>
                        <a:t>}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520">
                <a:tc>
                  <a:txBody>
                    <a:bodyPr/>
                    <a:lstStyle/>
                    <a:p>
                      <a:r>
                        <a:rPr lang="en-US" sz="1400" b="1" dirty="0"/>
                        <a:t>Efficacy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/>
                        <a:t>Efficacy Measures: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Relevant Endpoints (Primary EP/ Secondary EPs)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Include relative comparators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/>
                        <a:t>Efficacy Measures: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Relevant Endpoints (Primary EP/ Secondary EPs)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674">
                <a:tc>
                  <a:txBody>
                    <a:bodyPr/>
                    <a:lstStyle/>
                    <a:p>
                      <a:r>
                        <a:rPr lang="en-US" sz="1400" b="1" dirty="0"/>
                        <a:t>Safety &amp; Tolerability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Relevant safety attributes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Relevant safety attributes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666">
                <a:tc>
                  <a:txBody>
                    <a:bodyPr/>
                    <a:lstStyle/>
                    <a:p>
                      <a:r>
                        <a:rPr lang="en-US" sz="1400" b="1" dirty="0"/>
                        <a:t>Presentation</a:t>
                      </a:r>
                      <a:r>
                        <a:rPr lang="en-US" sz="1400" b="1" baseline="0" dirty="0"/>
                        <a:t> &amp; Dosing</a:t>
                      </a:r>
                      <a:endParaRPr lang="en-US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Formulation / Route</a:t>
                      </a:r>
                      <a:r>
                        <a:rPr lang="en-US" sz="1400" baseline="0" dirty="0"/>
                        <a:t> / Frequency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Formulation / Route</a:t>
                      </a:r>
                      <a:r>
                        <a:rPr lang="en-US" sz="1400" baseline="0" dirty="0"/>
                        <a:t> / Frequency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FA97962-E301-4049-AB44-8605084290F0}"/>
              </a:ext>
            </a:extLst>
          </p:cNvPr>
          <p:cNvSpPr/>
          <p:nvPr/>
        </p:nvSpPr>
        <p:spPr>
          <a:xfrm>
            <a:off x="800102" y="5326933"/>
            <a:ext cx="10591797" cy="75014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u="sng" dirty="0">
                <a:solidFill>
                  <a:schemeClr val="tx1"/>
                </a:solidFill>
              </a:rPr>
              <a:t>Value Proposition:</a:t>
            </a:r>
            <a:r>
              <a:rPr lang="en-US" sz="1400" dirty="0">
                <a:solidFill>
                  <a:schemeClr val="tx1"/>
                </a:solidFill>
              </a:rPr>
              <a:t> Describe the impact of the therapy in terms of addressing unmet needs for the patient (e.g. efficacy / safety improvements, disease management) and impact to the healthcare system in terms of economic benefits (e.g. reduction of direct costs such as decreasing hospital days).</a:t>
            </a:r>
          </a:p>
        </p:txBody>
      </p:sp>
      <p:sp>
        <p:nvSpPr>
          <p:cNvPr id="3" name="Rectangle: Folded Corner 2">
            <a:extLst>
              <a:ext uri="{FF2B5EF4-FFF2-40B4-BE49-F238E27FC236}">
                <a16:creationId xmlns:a16="http://schemas.microsoft.com/office/drawing/2014/main" id="{B866CC91-4D2B-4F01-A753-D0E8FD12B27E}"/>
              </a:ext>
            </a:extLst>
          </p:cNvPr>
          <p:cNvSpPr/>
          <p:nvPr/>
        </p:nvSpPr>
        <p:spPr>
          <a:xfrm>
            <a:off x="9413964" y="93276"/>
            <a:ext cx="2664823" cy="59218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This template is meant to be  a starting point for a TPP. Feel free to customize based on your specific needs.</a:t>
            </a:r>
          </a:p>
        </p:txBody>
      </p:sp>
    </p:spTree>
    <p:extLst>
      <p:ext uri="{BB962C8B-B14F-4D97-AF65-F5344CB8AC3E}">
        <p14:creationId xmlns:p14="http://schemas.microsoft.com/office/powerpoint/2010/main" val="95507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9C2A4-F216-43F0-852F-47B41D09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Product</a:t>
            </a:r>
            <a:r>
              <a:rPr lang="en-US" baseline="0" dirty="0"/>
              <a:t> Profile (3-Case Version)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14E8E-47A6-407E-AF5F-3B743F3A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0F95-8803-4A65-B85F-101A6E81077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6A73CB-BE21-4D26-8994-EC166FF1B7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720973"/>
              </p:ext>
            </p:extLst>
          </p:nvPr>
        </p:nvGraphicFramePr>
        <p:xfrm>
          <a:off x="800101" y="1962537"/>
          <a:ext cx="10591798" cy="362497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38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9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9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9879">
                  <a:extLst>
                    <a:ext uri="{9D8B030D-6E8A-4147-A177-3AD203B41FA5}">
                      <a16:colId xmlns:a16="http://schemas.microsoft.com/office/drawing/2014/main" val="3857023561"/>
                    </a:ext>
                  </a:extLst>
                </a:gridCol>
              </a:tblGrid>
              <a:tr h="31459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Minimum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Target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Optimal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666">
                <a:tc>
                  <a:txBody>
                    <a:bodyPr/>
                    <a:lstStyle/>
                    <a:p>
                      <a:r>
                        <a:rPr lang="en-US" sz="1400" b="1" dirty="0"/>
                        <a:t>Indication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Indication Target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{placement in therapy; subpopulation(s);</a:t>
                      </a:r>
                      <a:r>
                        <a:rPr lang="en-US" sz="1400" baseline="0" dirty="0"/>
                        <a:t> ages</a:t>
                      </a:r>
                      <a:r>
                        <a:rPr lang="en-US" sz="1400" dirty="0"/>
                        <a:t>}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Indication Target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{placement in therapy; subpopulation(s);</a:t>
                      </a:r>
                      <a:r>
                        <a:rPr lang="en-US" sz="1400" baseline="0" dirty="0"/>
                        <a:t> ages</a:t>
                      </a:r>
                      <a:r>
                        <a:rPr lang="en-US" sz="1400" dirty="0"/>
                        <a:t>}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Indication Target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{placement in therapy; subpopulation(s);</a:t>
                      </a:r>
                      <a:r>
                        <a:rPr lang="en-US" sz="1400" baseline="0" dirty="0"/>
                        <a:t> ages</a:t>
                      </a:r>
                      <a:r>
                        <a:rPr lang="en-US" sz="1400" dirty="0"/>
                        <a:t>}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520">
                <a:tc>
                  <a:txBody>
                    <a:bodyPr/>
                    <a:lstStyle/>
                    <a:p>
                      <a:r>
                        <a:rPr lang="en-US" sz="1400" b="1" dirty="0"/>
                        <a:t>Efficacy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/>
                        <a:t>Efficacy Measures: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Relevant Endpoints (Primary EP/ Secondary EPs)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Include relative comparators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/>
                        <a:t>Efficacy Measures: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Relevant Endpoints (Primary EP/ Secondary EPs)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/>
                        <a:t>Efficacy Measures: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Relevant Endpoints (Primary EP/ Secondary EPs)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674">
                <a:tc>
                  <a:txBody>
                    <a:bodyPr/>
                    <a:lstStyle/>
                    <a:p>
                      <a:r>
                        <a:rPr lang="en-US" sz="1400" b="1" dirty="0"/>
                        <a:t>Safety &amp; Tolerability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Relevant safety attributes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Relevant safety attributes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Relevant safety attributes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/>
                        <a:t>Include relative comparators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666">
                <a:tc>
                  <a:txBody>
                    <a:bodyPr/>
                    <a:lstStyle/>
                    <a:p>
                      <a:r>
                        <a:rPr lang="en-US" sz="1400" b="1" dirty="0"/>
                        <a:t>Presentation</a:t>
                      </a:r>
                      <a:r>
                        <a:rPr lang="en-US" sz="1400" b="1" baseline="0" dirty="0"/>
                        <a:t> &amp; Dosing</a:t>
                      </a:r>
                      <a:endParaRPr lang="en-US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Formulation / Route</a:t>
                      </a:r>
                      <a:r>
                        <a:rPr lang="en-US" sz="1400" baseline="0" dirty="0"/>
                        <a:t> / Frequency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Formulation / Route</a:t>
                      </a:r>
                      <a:r>
                        <a:rPr lang="en-US" sz="1400" baseline="0" dirty="0"/>
                        <a:t> / Frequency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Formulation / Route</a:t>
                      </a:r>
                      <a:r>
                        <a:rPr lang="en-US" sz="1400" baseline="0" dirty="0"/>
                        <a:t> / Frequency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FA97962-E301-4049-AB44-8605084290F0}"/>
              </a:ext>
            </a:extLst>
          </p:cNvPr>
          <p:cNvSpPr/>
          <p:nvPr/>
        </p:nvSpPr>
        <p:spPr>
          <a:xfrm>
            <a:off x="800102" y="5742730"/>
            <a:ext cx="10591797" cy="75014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u="sng" dirty="0">
                <a:solidFill>
                  <a:schemeClr val="tx1"/>
                </a:solidFill>
              </a:rPr>
              <a:t>Value Proposition:</a:t>
            </a:r>
            <a:r>
              <a:rPr lang="en-US" sz="1400" dirty="0">
                <a:solidFill>
                  <a:schemeClr val="tx1"/>
                </a:solidFill>
              </a:rPr>
              <a:t> Describe the impact of the therapy in terms of addressing unmet needs for the patient (e.g. efficacy / safety improvements, disease management) and impact to the healthcare system in terms of economic benefits (e.g. reduction of direct costs such as decreasing hospital days).</a:t>
            </a: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4547A23D-B17B-4186-A7FD-01D8563D3625}"/>
              </a:ext>
            </a:extLst>
          </p:cNvPr>
          <p:cNvSpPr/>
          <p:nvPr/>
        </p:nvSpPr>
        <p:spPr>
          <a:xfrm>
            <a:off x="9413964" y="93276"/>
            <a:ext cx="2664823" cy="59218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This template is meant to be  a starting point for a TPP. Feel free to customize based on your specific needs.</a:t>
            </a:r>
          </a:p>
        </p:txBody>
      </p:sp>
    </p:spTree>
    <p:extLst>
      <p:ext uri="{BB962C8B-B14F-4D97-AF65-F5344CB8AC3E}">
        <p14:creationId xmlns:p14="http://schemas.microsoft.com/office/powerpoint/2010/main" val="396918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392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Target Product Profile (2-Case Version)</vt:lpstr>
      <vt:lpstr>Target Product Profile (3-Case Version)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Product Profile (2-Case Version)</dc:title>
  <dc:creator>Anthony Russell</dc:creator>
  <cp:lastModifiedBy>Anthony Russell</cp:lastModifiedBy>
  <cp:revision>1</cp:revision>
  <dcterms:created xsi:type="dcterms:W3CDTF">2021-08-30T00:00:35Z</dcterms:created>
  <dcterms:modified xsi:type="dcterms:W3CDTF">2021-08-30T00:06:10Z</dcterms:modified>
</cp:coreProperties>
</file>